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72"/>
  </p:notesMasterIdLst>
  <p:sldIdLst>
    <p:sldId id="256" r:id="rId2"/>
    <p:sldId id="258" r:id="rId3"/>
    <p:sldId id="260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497" r:id="rId43"/>
    <p:sldId id="498" r:id="rId44"/>
    <p:sldId id="499" r:id="rId45"/>
    <p:sldId id="500" r:id="rId46"/>
    <p:sldId id="501" r:id="rId47"/>
    <p:sldId id="502" r:id="rId48"/>
    <p:sldId id="503" r:id="rId49"/>
    <p:sldId id="504" r:id="rId50"/>
    <p:sldId id="505" r:id="rId51"/>
    <p:sldId id="506" r:id="rId52"/>
    <p:sldId id="507" r:id="rId53"/>
    <p:sldId id="508" r:id="rId54"/>
    <p:sldId id="509" r:id="rId55"/>
    <p:sldId id="510" r:id="rId56"/>
    <p:sldId id="512" r:id="rId57"/>
    <p:sldId id="513" r:id="rId58"/>
    <p:sldId id="514" r:id="rId59"/>
    <p:sldId id="515" r:id="rId60"/>
    <p:sldId id="516" r:id="rId61"/>
    <p:sldId id="518" r:id="rId62"/>
    <p:sldId id="519" r:id="rId63"/>
    <p:sldId id="520" r:id="rId64"/>
    <p:sldId id="521" r:id="rId65"/>
    <p:sldId id="522" r:id="rId66"/>
    <p:sldId id="523" r:id="rId67"/>
    <p:sldId id="524" r:id="rId68"/>
    <p:sldId id="525" r:id="rId69"/>
    <p:sldId id="300" r:id="rId70"/>
    <p:sldId id="268" r:id="rId71"/>
  </p:sldIdLst>
  <p:sldSz cx="9144000" cy="6858000" type="screen4x3"/>
  <p:notesSz cx="6858000" cy="9144000"/>
  <p:embeddedFontLst>
    <p:embeddedFont>
      <p:font typeface="Roboto" panose="020B060402020202020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16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t>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4364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perfectpixel-by-welldonec/dkaagdgjmgdmbnecmcefdhjekcoceebi?hl=ru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validator.w3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ru-RU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 CSS</a:t>
            </a:r>
            <a:endParaRPr sz="1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Селектор по тегу и </a:t>
            </a:r>
            <a:r>
              <a:rPr lang="uk-UA" sz="4100" dirty="0" err="1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классу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95861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</a:t>
            </a: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41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Все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можно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комбинировать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95861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.box </a:t>
            </a:r>
            <a:r>
              <a:rPr lang="en-US" sz="41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p.item.down</a:t>
            </a: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41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Перечисление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селекторов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95861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.box,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.item</a:t>
            </a: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41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Все 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можно комбинировать</a:t>
            </a:r>
            <a:endParaRPr lang="ru-RU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95861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.box h1,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p.red</a:t>
            </a: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4100" b="1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list.yellow</a:t>
            </a: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box</a:t>
            </a: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41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Дочерние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селекторы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&gt;</a:t>
            </a:r>
            <a:endParaRPr lang="ru-RU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3853257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class="box"&gt;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class="box-in"&gt;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class="title"&gt;...&lt;/div&gt;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class="box-in"&gt;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class="title"&gt;...&lt;/div&gt;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title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box-in - </a:t>
            </a: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потомки для </a:t>
            </a:r>
            <a:r>
              <a:rPr lang="en-US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box-in - </a:t>
            </a:r>
            <a:r>
              <a:rPr lang="ru-RU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это дочерний для 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box</a:t>
            </a: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580502" y="3007744"/>
            <a:ext cx="3853257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Дочерний элемент — это ближайший потомок</a:t>
            </a:r>
            <a:endParaRPr lang="pl-PL" sz="32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Дочерние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селекторы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&gt;</a:t>
            </a:r>
            <a:endParaRPr lang="ru-RU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2895725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&lt;ul class="</a:t>
            </a:r>
            <a:r>
              <a:rPr lang="en-US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list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it-IT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&lt;li&gt;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Картофель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&lt;ul&gt;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   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&lt;li&gt;Лук&lt;/li&gt;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   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&lt;li&gt;Помидор&lt;/li&gt;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    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&lt;li&gt;Кабачок&lt;/li&gt;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    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&lt;/ul&gt;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&lt;/li&gt;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it-IT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&lt;li&gt;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Капуста&lt;/li&gt;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it-IT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&lt;li&gt;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Морковь&lt;/li&gt;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&lt;/ul&gt;</a:t>
            </a: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3907641" y="2999117"/>
            <a:ext cx="4459982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.list li 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border-bottom: 1px solid #000;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endParaRPr lang="it-IT" sz="1800" dirty="0" smtClean="0">
              <a:solidFill>
                <a:schemeClr val="tx1"/>
              </a:solidFill>
              <a:latin typeface="Roboto" pitchFamily="2" charset="0"/>
              <a:ea typeface="Roboto" pitchFamily="2" charset="0"/>
              <a:cs typeface="Calibri"/>
              <a:sym typeface="Calibri"/>
            </a:endParaRP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.list </a:t>
            </a:r>
            <a:r>
              <a:rPr lang="it-IT" sz="1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&gt;</a:t>
            </a: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li 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border-bottom: 1px solid #000;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it-IT" sz="1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Соседние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селекторы</a:t>
            </a: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en-US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+</a:t>
            </a:r>
            <a:endParaRPr lang="ru-RU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35476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Контекстные селекторы используем для вложенных друг в друга элементов.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Соседние селекторы для расположенных рядом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Обращение происходит по цепочке вниз.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только для рядом стоящего.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Соседние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селекторы</a:t>
            </a: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en-US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+</a:t>
            </a:r>
            <a:endParaRPr lang="ru-RU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898476"/>
            <a:ext cx="3905016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class="login"&gt;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логин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class="pass"&gt;</a:t>
            </a:r>
            <a:r>
              <a:rPr lang="uk-UA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пароль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.login + .pass{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479860" y="4899803"/>
            <a:ext cx="4181061" cy="150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ru-RU" sz="2000" dirty="0" smtClean="0"/>
              <a:t>слово "пароль" будет красного цвета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Соседние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селекторы</a:t>
            </a: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en-US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+</a:t>
            </a:r>
            <a:endParaRPr lang="ru-RU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898476"/>
            <a:ext cx="3905016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class="login"&gt;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логин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class="pass"&gt;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пароль&lt;/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ass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+ .login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479860" y="4502989"/>
            <a:ext cx="4181061" cy="190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rgbClr val="FF0000"/>
                </a:solidFill>
              </a:rPr>
              <a:t>Вот так работать не будет, потому что обращение происходит по цепочке вниз </a:t>
            </a:r>
            <a:r>
              <a:rPr lang="ru-RU" sz="2000" dirty="0" smtClean="0"/>
              <a:t>и только для рядом стоящего</a:t>
            </a:r>
            <a:endParaRPr lang="uk-UA" sz="20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Соседние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селекторы</a:t>
            </a: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en-US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+</a:t>
            </a:r>
            <a:endParaRPr lang="ru-RU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898476"/>
            <a:ext cx="3905016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class="login"&gt;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логин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class="box"&gt;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class="pass"&gt;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пароль&lt;/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.login + .pass{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479860" y="4502989"/>
            <a:ext cx="4181061" cy="190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dirty="0" smtClean="0">
                <a:solidFill>
                  <a:srgbClr val="FF0000"/>
                </a:solidFill>
              </a:rPr>
              <a:t>Вот так работать не будет, потому что обращение происходит </a:t>
            </a:r>
            <a:r>
              <a:rPr lang="ru-RU" sz="2000" dirty="0" smtClean="0">
                <a:solidFill>
                  <a:schemeClr val="tx1"/>
                </a:solidFill>
              </a:rPr>
              <a:t>по цепочке вниз и </a:t>
            </a:r>
            <a:r>
              <a:rPr lang="ru-RU" sz="2000" dirty="0" smtClean="0">
                <a:solidFill>
                  <a:srgbClr val="FF0000"/>
                </a:solidFill>
              </a:rPr>
              <a:t>только для рядом стоящего</a:t>
            </a:r>
          </a:p>
          <a:p>
            <a:r>
              <a:rPr lang="uk-UA" sz="2000" dirty="0" smtClean="0">
                <a:solidFill>
                  <a:schemeClr val="tx1"/>
                </a:solidFill>
              </a:rPr>
              <a:t>У</a:t>
            </a:r>
            <a:r>
              <a:rPr lang="uk-UA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login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uk-UA" sz="20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сосед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</a:t>
            </a:r>
            <a:endParaRPr lang="uk-UA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417600" y="1562346"/>
            <a:ext cx="427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r>
              <a:rPr lang="ru-RU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Скубида</a:t>
            </a:r>
            <a:endParaRPr sz="3000" b="1" i="0" u="none" strike="noStrike" cap="non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-143101" y="2250275"/>
            <a:ext cx="4447681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en-US" sz="1800" i="0" u="none" strike="noStrike" cap="none" dirty="0" err="1">
                <a:latin typeface="Roboto" charset="0"/>
                <a:ea typeface="Roboto" charset="0"/>
                <a:cs typeface="Roboto"/>
                <a:sym typeface="Roboto"/>
              </a:rPr>
              <a:t>Инструктор</a:t>
            </a:r>
            <a:r>
              <a:rPr lang="en-US" sz="1800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latin typeface="Roboto" charset="0"/>
                <a:ea typeface="Roboto" charset="0"/>
                <a:cs typeface="Roboto"/>
                <a:sym typeface="Roboto"/>
              </a:rPr>
              <a:t>IT Education Academy</a:t>
            </a:r>
            <a:endParaRPr sz="1800">
              <a:latin typeface="Roboto" charset="0"/>
              <a:ea typeface="Roboto" charset="0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smtClean="0">
                <a:latin typeface="Roboto" charset="0"/>
                <a:ea typeface="Roboto" charset="0"/>
              </a:rPr>
              <a:t>Front-end developer в </a:t>
            </a:r>
            <a:r>
              <a:rPr lang="pl-PL" sz="1800" b="1" smtClean="0">
                <a:latin typeface="Roboto" charset="0"/>
                <a:ea typeface="Roboto" charset="0"/>
              </a:rPr>
              <a:t>E100</a:t>
            </a:r>
            <a:endParaRPr sz="1800" b="1" i="0" u="none" strike="noStrike" cap="none" smtClean="0">
              <a:latin typeface="Roboto" charset="0"/>
              <a:ea typeface="Roboto" charset="0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 sz="17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s.skubida.itea</a:t>
            </a:r>
            <a:r>
              <a:rPr lang="en-US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pl-PL" sz="150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gmail.com</a:t>
            </a:r>
            <a:endParaRPr sz="1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8" y="754272"/>
            <a:ext cx="2113356" cy="2665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C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електор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последующих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элементов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~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5"/>
            <a:ext cx="8062947" cy="348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Чем-то похож на соседних. 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Только стили применяются не к ближайшему элементу, а ко всем последующим.</a:t>
            </a:r>
            <a:endParaRPr lang="en-US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C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електор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последующих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элементов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~</a:t>
            </a:r>
            <a:endParaRPr lang="ru-RU" sz="32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898476"/>
            <a:ext cx="3905016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class="login"&gt;</a:t>
            </a:r>
            <a:r>
              <a:rPr lang="uk-UA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логин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class="box"&gt;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блок&lt;/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class="pass"&gt;</a:t>
            </a:r>
            <a:r>
              <a:rPr lang="uk-UA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пароль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class="pass"&gt;</a:t>
            </a:r>
            <a:r>
              <a:rPr lang="uk-UA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пароль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class="pass"&gt;</a:t>
            </a:r>
            <a:r>
              <a:rPr lang="uk-UA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пароль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.login </a:t>
            </a:r>
            <a:r>
              <a:rPr lang="en-US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~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.pass{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color: red;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479860" y="4502989"/>
            <a:ext cx="4181061" cy="190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uk-UA" sz="2000" dirty="0" smtClean="0">
                <a:solidFill>
                  <a:schemeClr val="tx1"/>
                </a:solidFill>
              </a:rPr>
              <a:t>Все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pass</a:t>
            </a:r>
            <a:r>
              <a:rPr lang="uk-UA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будут красного цвета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Даже если между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login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pass</a:t>
            </a:r>
            <a:r>
              <a:rPr lang="ru-RU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есть другой блок</a:t>
            </a:r>
            <a:endParaRPr lang="uk-UA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Универсальн</a:t>
            </a: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ый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селектор 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sym typeface="Roboto"/>
              </a:rPr>
              <a:t>*</a:t>
            </a:r>
            <a:endParaRPr lang="ru-RU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898476"/>
            <a:ext cx="7433218" cy="337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*</a:t>
            </a:r>
            <a:r>
              <a:rPr lang="en-US" sz="40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0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0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0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  <a:endParaRPr lang="en-US" sz="40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* </a:t>
            </a: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Выбирает все элементы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Селекторы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 </a:t>
            </a:r>
            <a:r>
              <a:rPr lang="uk-UA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sym typeface="Roboto"/>
              </a:rPr>
              <a:t>атрибутов</a:t>
            </a:r>
            <a:endParaRPr lang="ru-RU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2898476"/>
            <a:ext cx="7433218" cy="337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input[type="text"] </a:t>
            </a:r>
            <a:r>
              <a:rPr lang="en-US" sz="40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0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0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0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0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  <a:endParaRPr lang="en-US" sz="40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045125"/>
            <a:ext cx="8288326" cy="2009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Псевдоэлементы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::</a:t>
            </a:r>
            <a:endParaRPr lang="ru-RU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Псевдоэлементы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Псевдоэлементы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позволяют задать стиль элементов неопределённых в дереве элементов документа, а также генерировать содержимое, которого нет в исходном коде текста.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::first-line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3766992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Задает стиль первой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строки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использовать только свойства, относящиеся к шрифту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Рисунок 9" descr="Без-имени-4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49" y="3044227"/>
            <a:ext cx="4724400" cy="32194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::first-line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7924924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::first-line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color: red;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::</a:t>
            </a:r>
            <a:r>
              <a:rPr lang="en-US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first-letter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3766992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З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адает стиль первого символа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использовать свойства, относящиеся к шрифту,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margin, padding, border, background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Рисунок 8" descr="Без-имени-4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80" y="3353158"/>
            <a:ext cx="4724400" cy="179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</a:t>
            </a: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::</a:t>
            </a:r>
            <a:r>
              <a:rPr lang="en-US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first-letter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7924924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::first-letter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font-size: 50px; 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466850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ru-RU" sz="36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 sz="33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199" y="2343149"/>
            <a:ext cx="4968816" cy="398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800" dirty="0" smtClean="0">
                <a:latin typeface="Roboto" pitchFamily="2" charset="0"/>
                <a:ea typeface="Roboto" pitchFamily="2" charset="0"/>
              </a:rPr>
              <a:t>Селекторы</a:t>
            </a:r>
            <a:endParaRPr lang="uk-UA" sz="1800" dirty="0" smtClean="0">
              <a:latin typeface="Roboto" pitchFamily="2" charset="0"/>
              <a:ea typeface="Roboto" pitchFamily="2" charset="0"/>
            </a:endParaRPr>
          </a:p>
          <a:p>
            <a:pPr lvl="0"/>
            <a:r>
              <a:rPr lang="uk-UA" sz="1800" dirty="0" err="1" smtClean="0">
                <a:latin typeface="Roboto" pitchFamily="2" charset="0"/>
                <a:ea typeface="Roboto" pitchFamily="2" charset="0"/>
              </a:rPr>
              <a:t>Псевдоэлемент</a:t>
            </a:r>
            <a:r>
              <a:rPr lang="ru-RU" sz="1800" dirty="0" err="1" smtClean="0">
                <a:latin typeface="Roboto" pitchFamily="2" charset="0"/>
                <a:ea typeface="Roboto" pitchFamily="2" charset="0"/>
              </a:rPr>
              <a:t>ы</a:t>
            </a:r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r>
              <a:rPr lang="uk-UA" sz="1800" dirty="0" err="1" smtClean="0">
                <a:latin typeface="Roboto" pitchFamily="2" charset="0"/>
                <a:ea typeface="Roboto" pitchFamily="2" charset="0"/>
              </a:rPr>
              <a:t>Псевдоклассы</a:t>
            </a:r>
            <a:endParaRPr lang="ru-RU" sz="1800" dirty="0" smtClean="0">
              <a:latin typeface="Roboto" pitchFamily="2" charset="0"/>
              <a:ea typeface="Roboto" pitchFamily="2" charset="0"/>
            </a:endParaRPr>
          </a:p>
          <a:p>
            <a:pPr lvl="0"/>
            <a:endParaRPr lang="uk-UA" sz="18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5627415" y="4185075"/>
            <a:ext cx="51900" cy="97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627411" y="4186280"/>
            <a:ext cx="51900" cy="488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rt_Line\Desktop\nauk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045" y="1519149"/>
            <a:ext cx="2942210" cy="45020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::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before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Позволяет добавить в код страницы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псевдотег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 странице он не появится.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Мы можем задавать ему все свойства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::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before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Cодержимое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задаётся с помощью свойства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content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Задавать свойство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content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нужно всегда, даже если содержимого нет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content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 "";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Псевдоэлемент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::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before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&lt;p&gt;Name&lt;/p&gt;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p::before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content: "text"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::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before</a:t>
            </a: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&amp; ::after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8175090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efore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добавить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псевдотег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 начало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after –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добавить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псевдотег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в конец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использовать одновременно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Пример </a:t>
            </a:r>
            <a:r>
              <a:rPr lang="uk-UA" sz="4100" dirty="0" err="1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использования</a:t>
            </a:r>
            <a:endParaRPr lang="en-US" sz="41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10" name="Рисунок 9" descr="Без-имени-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2" y="2991658"/>
            <a:ext cx="4229100" cy="2962275"/>
          </a:xfrm>
          <a:prstGeom prst="rect">
            <a:avLst/>
          </a:prstGeom>
        </p:spPr>
      </p:pic>
      <p:sp>
        <p:nvSpPr>
          <p:cNvPr id="11" name="Shape 184"/>
          <p:cNvSpPr txBox="1">
            <a:spLocks noGrp="1"/>
          </p:cNvSpPr>
          <p:nvPr>
            <p:ph type="body" idx="1"/>
          </p:nvPr>
        </p:nvSpPr>
        <p:spPr>
          <a:xfrm>
            <a:off x="5322497" y="2803585"/>
            <a:ext cx="3303917" cy="351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before </a:t>
            </a:r>
            <a:r>
              <a:rPr lang="uk-UA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+ 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position:absolute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::after </a:t>
            </a:r>
            <a:r>
              <a:rPr lang="uk-UA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</a:t>
            </a:r>
            <a:r>
              <a:rPr lang="pl-PL" sz="41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clear: both;</a:t>
            </a:r>
            <a:endParaRPr lang="en-US" sz="41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5" y="3347049"/>
            <a:ext cx="3551332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clearfix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::after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content: "";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display: table;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clear: both;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390721" y="3361426"/>
            <a:ext cx="3551332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Этот блок свойств применяют для очистки потока после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float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045125"/>
            <a:ext cx="8288326" cy="307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1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Псевдоклассы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pl-PL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это дополнения к селекторам</a:t>
            </a:r>
            <a:endParaRPr lang="ru-RU" sz="24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pl-PL" sz="41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:hover</a:t>
            </a:r>
            <a:endParaRPr lang="en-US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47049"/>
            <a:ext cx="3508201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en-US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:hover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color: green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.class-name</a:t>
            </a:r>
            <a:r>
              <a:rPr lang="pl-PL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:hover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color: red</a:t>
            </a:r>
          </a:p>
          <a:p>
            <a:pPr marL="0" indent="0">
              <a:spcBef>
                <a:spcPts val="0"/>
              </a:spcBef>
              <a:buClr>
                <a:srgbClr val="F60046"/>
              </a:buClr>
            </a:pP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  <p:sp>
        <p:nvSpPr>
          <p:cNvPr id="10" name="Shape 184"/>
          <p:cNvSpPr txBox="1">
            <a:spLocks/>
          </p:cNvSpPr>
          <p:nvPr/>
        </p:nvSpPr>
        <p:spPr>
          <a:xfrm>
            <a:off x="4476984" y="3464943"/>
            <a:ext cx="3508201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  <a:tabLst/>
              <a:defRPr/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Срабатывает при наведении курсором  на элемент</a:t>
            </a:r>
            <a:endParaRPr kumimoji="0" lang="pl-PL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err="1" smtClean="0">
                <a:latin typeface="Roboto" charset="0"/>
                <a:ea typeface="Roboto" charset="0"/>
              </a:rPr>
              <a:t>ы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ru-RU" sz="4100" dirty="0" smtClean="0">
                <a:latin typeface="Roboto" charset="0"/>
                <a:ea typeface="Roboto" charset="0"/>
              </a:rPr>
              <a:t>для ссылок</a:t>
            </a:r>
            <a:endParaRPr lang="en-US" sz="41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47049"/>
            <a:ext cx="8209597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a:link {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uk-UA" sz="3200" dirty="0" err="1" smtClean="0">
                <a:latin typeface="Roboto" pitchFamily="2" charset="0"/>
                <a:ea typeface="Roboto" pitchFamily="2" charset="0"/>
              </a:rPr>
              <a:t>непосещенная</a:t>
            </a:r>
            <a:r>
              <a:rPr lang="uk-UA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latin typeface="Roboto" pitchFamily="2" charset="0"/>
                <a:ea typeface="Roboto" pitchFamily="2" charset="0"/>
              </a:rPr>
              <a:t>ссылка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a:visited {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}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uk-UA" sz="3200" dirty="0" err="1" smtClean="0">
                <a:latin typeface="Roboto" pitchFamily="2" charset="0"/>
                <a:ea typeface="Roboto" pitchFamily="2" charset="0"/>
              </a:rPr>
              <a:t>посещенная</a:t>
            </a:r>
            <a:r>
              <a:rPr lang="uk-UA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latin typeface="Roboto" pitchFamily="2" charset="0"/>
                <a:ea typeface="Roboto" pitchFamily="2" charset="0"/>
              </a:rPr>
              <a:t>ссылка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a:hover {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}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наведение на элемент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a:active {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}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клик по с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</a:t>
            </a:r>
            <a:r>
              <a:rPr lang="ru-RU" sz="32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ылке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pl-PL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focus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47050"/>
            <a:ext cx="4275951" cy="153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box</a:t>
            </a:r>
            <a:r>
              <a:rPr lang="en-US" sz="28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:focus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border: 1px solid black;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635136" y="4698522"/>
            <a:ext cx="4068918" cy="171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uk-UA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задает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стиль для элемента, получающего фокус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3329796"/>
            <a:ext cx="8288326" cy="212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Селекторы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err="1" smtClean="0">
                <a:latin typeface="Roboto" charset="0"/>
                <a:ea typeface="Roboto" charset="0"/>
              </a:rPr>
              <a:t>ы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ru-RU" sz="4100" dirty="0" smtClean="0">
                <a:latin typeface="Roboto" charset="0"/>
                <a:ea typeface="Roboto" charset="0"/>
              </a:rPr>
              <a:t>для ссылок</a:t>
            </a:r>
            <a:endParaRPr lang="en-US" sz="41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47049"/>
            <a:ext cx="8209597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a:link {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uk-UA" sz="3200" dirty="0" err="1" smtClean="0">
                <a:latin typeface="Roboto" pitchFamily="2" charset="0"/>
                <a:ea typeface="Roboto" pitchFamily="2" charset="0"/>
              </a:rPr>
              <a:t>непосещенная</a:t>
            </a:r>
            <a:r>
              <a:rPr lang="uk-UA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latin typeface="Roboto" pitchFamily="2" charset="0"/>
                <a:ea typeface="Roboto" pitchFamily="2" charset="0"/>
              </a:rPr>
              <a:t>ссылка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a:visited {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}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	</a:t>
            </a:r>
            <a:r>
              <a:rPr lang="uk-UA" sz="3200" dirty="0" err="1" smtClean="0">
                <a:latin typeface="Roboto" pitchFamily="2" charset="0"/>
                <a:ea typeface="Roboto" pitchFamily="2" charset="0"/>
              </a:rPr>
              <a:t>посещенная</a:t>
            </a:r>
            <a:r>
              <a:rPr lang="uk-UA" sz="32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uk-UA" sz="3200" dirty="0" err="1" smtClean="0">
                <a:latin typeface="Roboto" pitchFamily="2" charset="0"/>
                <a:ea typeface="Roboto" pitchFamily="2" charset="0"/>
              </a:rPr>
              <a:t>ссылка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a:hover {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}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наведение на элемент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a:active {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}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клик по с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</a:t>
            </a:r>
            <a:r>
              <a:rPr lang="ru-RU" sz="32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ылке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7030A0"/>
                </a:solidFill>
                <a:latin typeface="Roboto" charset="0"/>
                <a:ea typeface="Roboto" charset="0"/>
              </a:rPr>
              <a:t>:empty</a:t>
            </a:r>
            <a:endParaRPr lang="en-US" sz="41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47049"/>
            <a:ext cx="8209597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можно выбирать пустые элементы, т. е. те, внутри которых нет ни текста, ни других элементов, и даже отсутствуют пробелы.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7030A0"/>
                </a:solidFill>
                <a:latin typeface="Roboto" charset="0"/>
                <a:ea typeface="Roboto" charset="0"/>
              </a:rPr>
              <a:t>:empty</a:t>
            </a:r>
            <a:endParaRPr lang="en-US" sz="4100" dirty="0" smtClean="0">
              <a:solidFill>
                <a:srgbClr val="7030A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47049"/>
            <a:ext cx="8209597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.empty-box p</a:t>
            </a:r>
            <a:r>
              <a:rPr lang="en-US" sz="3200" dirty="0" smtClean="0">
                <a:solidFill>
                  <a:srgbClr val="7030A0"/>
                </a:solidFill>
                <a:latin typeface="Roboto" pitchFamily="2" charset="0"/>
                <a:ea typeface="Roboto" pitchFamily="2" charset="0"/>
              </a:rPr>
              <a:t>:empty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display: none;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:only-child</a:t>
            </a:r>
            <a:endParaRPr lang="en-US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071004"/>
            <a:ext cx="8209597" cy="3243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Задает стили для элемента только в том случае, если он единственный дочерний элемент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:only-</a:t>
            </a:r>
            <a:r>
              <a:rPr lang="en-US" sz="32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child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:only-of-type</a:t>
            </a:r>
            <a:endParaRPr lang="en-US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071004"/>
            <a:ext cx="8209597" cy="3243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Задает стили для элемента только в том случае, если он единственный дочерний элемент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c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учетом типа элемента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ul</a:t>
            </a: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:only-of-type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4"/>
            <a:ext cx="8288326" cy="131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Псевдоклассы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br>
              <a:rPr lang="ru-RU" sz="4100" dirty="0" smtClean="0">
                <a:latin typeface="Roboto" charset="0"/>
                <a:ea typeface="Roboto" charset="0"/>
              </a:rPr>
            </a:b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:first-child</a:t>
            </a:r>
            <a:r>
              <a:rPr lang="ru-RU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 </a:t>
            </a:r>
            <a:r>
              <a:rPr lang="ru-RU" sz="41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и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 </a:t>
            </a:r>
            <a:r>
              <a:rPr lang="ru-RU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last-child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47049"/>
            <a:ext cx="8209597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first-child</a:t>
            </a:r>
            <a:r>
              <a:rPr lang="ru-RU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оформление к первому дочернему элементу своего родителя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3200" dirty="0" err="1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last-child</a:t>
            </a:r>
            <a:r>
              <a:rPr lang="ru-RU" sz="32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оформление к последнему дочернему элементу своего родителя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:first-child</a:t>
            </a:r>
            <a:r>
              <a:rPr lang="ru-RU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 </a:t>
            </a:r>
            <a:r>
              <a:rPr lang="ru-RU" sz="41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и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 </a:t>
            </a:r>
            <a:r>
              <a:rPr lang="ru-RU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last-child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786332"/>
            <a:ext cx="4112049" cy="352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class="child-boxes"&gt;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class="b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ox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Lorem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class="b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ox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Ratione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class="b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ox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"&gt;Ex!&lt;/div&gt;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&lt;div class="b</a:t>
            </a: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ox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Totam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.&lt;/div&gt;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&lt;/div&gt;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Shape 184"/>
          <p:cNvSpPr txBox="1">
            <a:spLocks/>
          </p:cNvSpPr>
          <p:nvPr/>
        </p:nvSpPr>
        <p:spPr>
          <a:xfrm>
            <a:off x="4847921" y="4080294"/>
            <a:ext cx="4112049" cy="226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.child-boxes .b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ox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:first-child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background-color: red;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.child-boxes .b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ox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:last-child</a:t>
            </a: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{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pl-PL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background-color: red;</a:t>
            </a:r>
          </a:p>
          <a:p>
            <a:pPr lvl="0">
              <a:lnSpc>
                <a:spcPct val="110000"/>
              </a:lnSpc>
              <a:buClr>
                <a:srgbClr val="F60046"/>
              </a:buClr>
              <a:buSzPts val="2000"/>
            </a:pPr>
            <a:r>
              <a:rPr lang="en-US" sz="20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Calibri"/>
                <a:sym typeface="Calibri"/>
              </a:rPr>
              <a:t>}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2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pl-PL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92D050"/>
                </a:solidFill>
                <a:latin typeface="Roboto" charset="0"/>
                <a:ea typeface="Roboto" charset="0"/>
              </a:rPr>
              <a:t>:nth-child</a:t>
            </a:r>
            <a:endParaRPr lang="en-US" sz="4100" dirty="0" smtClean="0">
              <a:solidFill>
                <a:srgbClr val="92D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941608"/>
            <a:ext cx="8209597" cy="33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для добавления стиля к элементам на основе нумерации 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(2)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odd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	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/*нечетные*/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even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32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/*четные*/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2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pl-PL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92D050"/>
                </a:solidFill>
                <a:latin typeface="Roboto" charset="0"/>
                <a:ea typeface="Roboto" charset="0"/>
              </a:rPr>
              <a:t>:nth-child</a:t>
            </a:r>
            <a:endParaRPr lang="en-US" sz="4100" dirty="0" smtClean="0">
              <a:solidFill>
                <a:srgbClr val="92D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941608"/>
            <a:ext cx="8209597" cy="33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</a:t>
            </a: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(an+b)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 и </a:t>
            </a:r>
            <a:r>
              <a:rPr lang="ru-RU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 — целые числа </a:t>
            </a:r>
            <a:endParaRPr lang="pl-PL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n</a:t>
            </a:r>
            <a:r>
              <a:rPr lang="ru-RU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 — счетчик, который автоматически принимает значение 0, 1, 2</a:t>
            </a:r>
            <a:r>
              <a:rPr lang="pl-PL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itchFamily="2" charset="0"/>
                <a:ea typeface="Roboto" pitchFamily="2" charset="0"/>
              </a:rPr>
              <a:t>...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2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pl-PL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92D050"/>
                </a:solidFill>
                <a:latin typeface="Roboto" charset="0"/>
                <a:ea typeface="Roboto" charset="0"/>
              </a:rPr>
              <a:t>:nth-child</a:t>
            </a:r>
            <a:endParaRPr lang="en-US" sz="4100" dirty="0" smtClean="0">
              <a:solidFill>
                <a:srgbClr val="92D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941608"/>
            <a:ext cx="8209597" cy="33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равно нулю, то оно не пишется и запись сокращается до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 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b равно нулю, то оно также не указывается, и выражение записывается в форме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an</a:t>
            </a:r>
            <a:endParaRPr lang="ru-RU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Селекторы по тегу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95861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p</a:t>
            </a: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2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pl-PL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92D050"/>
                </a:solidFill>
                <a:latin typeface="Roboto" charset="0"/>
                <a:ea typeface="Roboto" charset="0"/>
              </a:rPr>
              <a:t>:nth-child</a:t>
            </a:r>
            <a:endParaRPr lang="en-US" sz="4100" dirty="0" smtClean="0">
              <a:solidFill>
                <a:srgbClr val="92D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941608"/>
            <a:ext cx="8209597" cy="33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:nth-child(2n+1)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равносильно :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nth-child(odd)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:nth-child(2n) </a:t>
            </a:r>
            <a:r>
              <a:rPr lang="pl-PL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равносильно :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nth-child(even)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Например, каждый третий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nth-child(3n)</a:t>
            </a:r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2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pl-PL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:nth-last-child</a:t>
            </a:r>
            <a:endParaRPr lang="en-US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941608"/>
            <a:ext cx="8209597" cy="33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Отличается от :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тем, что отсчет ведется </a:t>
            </a:r>
            <a:r>
              <a:rPr lang="ru-RU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с конца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Например, можем выбрать </a:t>
            </a:r>
            <a:r>
              <a:rPr lang="ru-RU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предпоследний элемент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2800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nth-last-child</a:t>
            </a:r>
            <a:r>
              <a:rPr lang="ru-RU" sz="28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(2)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2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rgbClr val="0070C0"/>
                </a:solidFill>
                <a:latin typeface="Roboto" charset="0"/>
                <a:ea typeface="Roboto" charset="0"/>
              </a:rPr>
              <a:t>:first-of-type </a:t>
            </a:r>
            <a:r>
              <a:rPr lang="uk-UA" sz="41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и</a:t>
            </a:r>
            <a:r>
              <a:rPr lang="uk-UA" sz="4100" dirty="0" smtClean="0">
                <a:solidFill>
                  <a:srgbClr val="0070C0"/>
                </a:solidFill>
                <a:latin typeface="Roboto" charset="0"/>
                <a:ea typeface="Roboto" charset="0"/>
              </a:rPr>
              <a:t> :</a:t>
            </a:r>
            <a:r>
              <a:rPr lang="en-US" sz="4100" dirty="0" smtClean="0">
                <a:solidFill>
                  <a:srgbClr val="0070C0"/>
                </a:solidFill>
                <a:latin typeface="Roboto" charset="0"/>
                <a:ea typeface="Roboto" charset="0"/>
              </a:rPr>
              <a:t>last-of-type</a:t>
            </a:r>
            <a:endParaRPr lang="en-US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941608"/>
            <a:ext cx="8209597" cy="33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Похож на 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:first-child 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:</a:t>
            </a: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last-child</a:t>
            </a: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Но выбирает с учетом типа элемента </a:t>
            </a:r>
            <a:endParaRPr lang="ru-RU" sz="28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2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:nth-of-type </a:t>
            </a:r>
            <a:r>
              <a:rPr lang="uk-UA" sz="41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и</a:t>
            </a:r>
            <a:r>
              <a:rPr lang="uk-UA" sz="4100" dirty="0" smtClean="0">
                <a:solidFill>
                  <a:srgbClr val="0070C0"/>
                </a:solidFill>
                <a:latin typeface="Roboto" charset="0"/>
                <a:ea typeface="Roboto" charset="0"/>
              </a:rPr>
              <a:t> </a:t>
            </a:r>
            <a:r>
              <a:rPr lang="uk-UA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nth-last-of-type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941608"/>
            <a:ext cx="8209597" cy="33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Свойства аналогичны :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nth-child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:</a:t>
            </a:r>
            <a:r>
              <a:rPr lang="ru-RU" sz="28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nth-last-child</a:t>
            </a:r>
            <a:r>
              <a:rPr lang="ru-RU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только выбираем не все подряд, а только свой тип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2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Повторим</a:t>
            </a:r>
            <a:endParaRPr lang="en-US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941608"/>
            <a:ext cx="8209597" cy="33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4 свойства, где мы можем выбрать первый у родителя, последний у родителя, затем при помощи формулы и при помощи формулы только с конца.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:first-child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:last-child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:nth-child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:nth-last-child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2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ru-RU" sz="41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Повторим</a:t>
            </a:r>
            <a:endParaRPr lang="en-US" sz="4100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37838" y="2816917"/>
            <a:ext cx="8209597" cy="33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И 4 схожие свойства, только выбор уже идет определенных типов блоков, а другие, отличные от тех, по которым делаем выборку, просто игнорируются.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8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:first-of-type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:last-of-type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:nth-of-type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8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:nth-last-of-type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00B0F0"/>
                </a:solidFill>
                <a:latin typeface="Roboto" charset="0"/>
                <a:ea typeface="Roboto" charset="0"/>
              </a:rPr>
              <a:t>:not</a:t>
            </a:r>
            <a:endParaRPr lang="en-US" sz="4100" dirty="0" smtClean="0">
              <a:solidFill>
                <a:srgbClr val="00B0F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140015"/>
            <a:ext cx="8209597" cy="317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Псевдокласс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: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not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задаёт правила стилей для элементов, которые не содержат указанный селектор.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00B0F0"/>
                </a:solidFill>
                <a:latin typeface="Roboto" charset="0"/>
                <a:ea typeface="Roboto" charset="0"/>
              </a:rPr>
              <a:t>:not</a:t>
            </a:r>
            <a:endParaRPr lang="en-US" sz="4100" dirty="0" smtClean="0">
              <a:solidFill>
                <a:srgbClr val="00B0F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140015"/>
            <a:ext cx="8209597" cy="317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menu:hover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.</a:t>
            </a: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</a:t>
            </a:r>
            <a:r>
              <a:rPr lang="en-US" sz="3200" dirty="0" err="1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:not</a:t>
            </a:r>
            <a:r>
              <a:rPr lang="en-US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:hover</a:t>
            </a:r>
            <a:r>
              <a:rPr lang="en-US" sz="32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)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	background-color: green;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charset="0"/>
                <a:ea typeface="Roboto" charset="0"/>
              </a:rPr>
              <a:t>:checked</a:t>
            </a:r>
            <a:endParaRPr lang="en-US" sz="41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47049"/>
            <a:ext cx="8209597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Применяется к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checkbox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и </a:t>
            </a:r>
            <a:r>
              <a:rPr lang="ru-RU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radio</a:t>
            </a:r>
            <a:r>
              <a:rPr lang="ru-RU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, когда они находятся в положении «включено» </a:t>
            </a:r>
            <a:r>
              <a:rPr lang="en-US" sz="32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checked</a:t>
            </a: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charset="0"/>
                <a:ea typeface="Roboto" charset="0"/>
              </a:rPr>
              <a:t>:checked</a:t>
            </a:r>
            <a:endParaRPr lang="en-US" sz="41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347049"/>
            <a:ext cx="8209597" cy="29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input</a:t>
            </a:r>
            <a:r>
              <a:rPr lang="en-US" sz="3200" dirty="0" err="1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:checked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{}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input['type=radio']</a:t>
            </a:r>
            <a:r>
              <a:rPr lang="en-US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:checked 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{}</a:t>
            </a:r>
            <a:endParaRPr lang="pl-PL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32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.fild</a:t>
            </a:r>
            <a:r>
              <a:rPr lang="en-US" sz="32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:checked</a:t>
            </a:r>
            <a:r>
              <a:rPr lang="en-US" sz="32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{}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Селектор </a:t>
            </a:r>
            <a:r>
              <a:rPr lang="uk-UA" sz="4100" dirty="0" err="1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класса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95861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.name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charset="0"/>
                <a:ea typeface="Roboto" charset="0"/>
              </a:rPr>
              <a:t>:checked </a:t>
            </a:r>
            <a:r>
              <a:rPr lang="uk-UA" sz="41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Пример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769079"/>
            <a:ext cx="8209597" cy="354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&lt;label class="checkbox"&gt;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&lt;input class="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checkbox__input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 type="checkbox" name=""&gt;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&lt;span class="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checkbox__text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"&gt;</a:t>
            </a:r>
            <a:r>
              <a:rPr lang="uk-UA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Два&lt;/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span&gt;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&lt;/label&gt;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checkbox__input:checked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+ span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background-color: </a:t>
            </a: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lightslategrey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:disabled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769079"/>
            <a:ext cx="8209597" cy="354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Cтиль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для полей, у которых есть атрибут 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disabled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. 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</a:t>
            </a:r>
            <a:r>
              <a:rPr lang="ru-RU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оля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нельзя редактировать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&lt;input type="text" name="price" value="500грн" 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disabled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</a:t>
            </a: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nput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disabled</a:t>
            </a:r>
            <a:r>
              <a:rPr lang="pl-PL" sz="24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opacity: 0;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:enabled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769079"/>
            <a:ext cx="8209597" cy="354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Противоположность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:disabled</a:t>
            </a:r>
            <a:endParaRPr lang="uk-UA" sz="2400" dirty="0" smtClean="0">
              <a:solidFill>
                <a:srgbClr val="00B050"/>
              </a:solidFill>
              <a:latin typeface="Roboto" charset="0"/>
              <a:ea typeface="Roboto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Можно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задавать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стили для тех полей, которые не запрещены к редактированию</a:t>
            </a: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err="1" smtClean="0">
                <a:latin typeface="Roboto" charset="0"/>
                <a:ea typeface="Roboto" charset="0"/>
              </a:rPr>
              <a:t>ы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:invalid </a:t>
            </a:r>
            <a:r>
              <a:rPr lang="uk-UA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и :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valid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769079"/>
            <a:ext cx="8209597" cy="354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Когда мы задаем полю определенный тип.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Например,  </a:t>
            </a:r>
            <a:r>
              <a:rPr lang="pl-PL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&lt;input type="email"&gt;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данное поле можно вводить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email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введенные данные соответствуют типу поля, мы можем задать стили при помощи </a:t>
            </a:r>
            <a:r>
              <a:rPr lang="uk-UA" sz="2400" b="1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</a:t>
            </a:r>
            <a:r>
              <a:rPr lang="en-US" sz="2400" b="1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valid</a:t>
            </a:r>
            <a:endParaRPr lang="ru-RU" sz="2400" b="1" dirty="0" smtClean="0">
              <a:solidFill>
                <a:srgbClr val="00B050"/>
              </a:solidFill>
              <a:latin typeface="Roboto" charset="0"/>
              <a:ea typeface="Roboto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Если же данные не такие, которые ожидает поле, мы можем использовать </a:t>
            </a:r>
            <a:r>
              <a:rPr lang="en-US" sz="2400" b="1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:invalid </a:t>
            </a:r>
            <a:endParaRPr lang="ru-RU" sz="2400" b="1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ru-RU" sz="4100" dirty="0" err="1" smtClean="0">
                <a:latin typeface="Roboto" charset="0"/>
                <a:ea typeface="Roboto" charset="0"/>
              </a:rPr>
              <a:t>ы</a:t>
            </a:r>
            <a:r>
              <a:rPr lang="ru-RU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:invalid </a:t>
            </a:r>
            <a:r>
              <a:rPr lang="uk-UA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и :</a:t>
            </a:r>
            <a:r>
              <a:rPr lang="en-US" sz="4100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valid</a:t>
            </a:r>
            <a:endParaRPr lang="en-US" sz="4100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769079"/>
            <a:ext cx="8209597" cy="354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Когда мы задаем полю определенный тип.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Например,  </a:t>
            </a:r>
            <a:r>
              <a:rPr lang="pl-PL" sz="24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&lt;input type="email"&gt;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 данное поле можно вводить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email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Если введенные данные соответствуют типу поля, мы можем задать стили при помощи </a:t>
            </a:r>
            <a:r>
              <a:rPr lang="uk-UA" sz="2400" b="1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</a:t>
            </a:r>
            <a:r>
              <a:rPr lang="en-US" sz="2400" b="1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valid</a:t>
            </a:r>
            <a:endParaRPr lang="ru-RU" sz="2400" b="1" dirty="0" smtClean="0">
              <a:solidFill>
                <a:srgbClr val="00B050"/>
              </a:solidFill>
              <a:latin typeface="Roboto" charset="0"/>
              <a:ea typeface="Roboto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Если же данные не такие, которые ожидает поле, мы можем использовать </a:t>
            </a:r>
            <a:r>
              <a:rPr lang="en-US" sz="2400" b="1" dirty="0" smtClean="0">
                <a:solidFill>
                  <a:srgbClr val="00B050"/>
                </a:solidFill>
                <a:latin typeface="Roboto" charset="0"/>
                <a:ea typeface="Roboto" charset="0"/>
              </a:rPr>
              <a:t>:invalid </a:t>
            </a:r>
            <a:endParaRPr lang="ru-RU" sz="2400" b="1" dirty="0" smtClean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uk-UA" sz="4100" dirty="0" smtClean="0">
                <a:solidFill>
                  <a:schemeClr val="accent6">
                    <a:lumMod val="75000"/>
                  </a:schemeClr>
                </a:solidFill>
                <a:latin typeface="Roboto" charset="0"/>
                <a:ea typeface="Roboto" charset="0"/>
              </a:rPr>
              <a:t>:</a:t>
            </a:r>
            <a:r>
              <a:rPr lang="en-US" sz="4100" dirty="0" smtClean="0">
                <a:solidFill>
                  <a:schemeClr val="accent6">
                    <a:lumMod val="75000"/>
                  </a:schemeClr>
                </a:solidFill>
                <a:latin typeface="Roboto" charset="0"/>
                <a:ea typeface="Roboto" charset="0"/>
              </a:rPr>
              <a:t>required</a:t>
            </a:r>
            <a:endParaRPr lang="en-US" sz="4100" dirty="0" smtClean="0">
              <a:solidFill>
                <a:schemeClr val="accent6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769079"/>
            <a:ext cx="8209597" cy="354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Задаем стили для тех полей, которые отмечены как обязательные к заполнению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&lt;input type="text"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required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input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:required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border: 1px solid green;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chemeClr val="accent6">
                    <a:lumMod val="75000"/>
                  </a:schemeClr>
                </a:solidFill>
                <a:latin typeface="Roboto" charset="0"/>
                <a:ea typeface="Roboto" charset="0"/>
              </a:rPr>
              <a:t>:optional</a:t>
            </a:r>
            <a:endParaRPr lang="en-US" sz="4100" dirty="0" smtClean="0">
              <a:solidFill>
                <a:schemeClr val="accent6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769079"/>
            <a:ext cx="8209597" cy="354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:optional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противоположность</a:t>
            </a:r>
            <a:r>
              <a:rPr lang="uk-UA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для </a:t>
            </a:r>
            <a:r>
              <a:rPr lang="uk-UA" sz="2400" dirty="0" smtClean="0">
                <a:solidFill>
                  <a:schemeClr val="accent6">
                    <a:lumMod val="75000"/>
                  </a:schemeClr>
                </a:solidFill>
                <a:latin typeface="Roboto" charset="0"/>
                <a:ea typeface="Roboto" charset="0"/>
              </a:rPr>
              <a:t>: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Roboto" charset="0"/>
                <a:ea typeface="Roboto" charset="0"/>
              </a:rPr>
              <a:t>required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Т. е.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выбираем 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те, у </a:t>
            </a:r>
            <a:r>
              <a:rPr lang="ru-RU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которых нет </a:t>
            </a:r>
            <a:r>
              <a:rPr lang="uk-UA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:</a:t>
            </a:r>
            <a:r>
              <a:rPr lang="en-US" sz="24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required</a:t>
            </a:r>
            <a:endParaRPr lang="ru-RU" sz="2400" dirty="0" smtClean="0">
              <a:solidFill>
                <a:schemeClr val="tx1"/>
              </a:solidFill>
              <a:latin typeface="Roboto" charset="0"/>
              <a:ea typeface="Roboto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&lt;input type="text"&gt;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input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Roboto" charset="0"/>
                <a:ea typeface="Roboto" charset="0"/>
              </a:rPr>
              <a:t>optional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  <a:endParaRPr lang="pl-PL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border: 1px solid blue;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:read-only</a:t>
            </a:r>
            <a:r>
              <a:rPr lang="ru-RU" sz="41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 </a:t>
            </a:r>
            <a:r>
              <a:rPr lang="pl-PL" sz="32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[</a:t>
            </a:r>
            <a:r>
              <a:rPr lang="en-US" sz="3200" dirty="0" err="1" smtClean="0"/>
              <a:t>readonly</a:t>
            </a:r>
            <a:r>
              <a:rPr lang="pl-PL" sz="32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]</a:t>
            </a:r>
            <a:r>
              <a:rPr lang="en-US" sz="32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 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114136"/>
            <a:ext cx="8209597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Указываем стили для тех полей, которые отмечены «только для чтения»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&lt;input type="text" </a:t>
            </a:r>
            <a:r>
              <a:rPr lang="en-US" sz="2400" dirty="0" err="1" smtClean="0">
                <a:solidFill>
                  <a:srgbClr val="FF0000"/>
                </a:solidFill>
                <a:latin typeface="Roboto" charset="0"/>
                <a:ea typeface="Roboto" charset="0"/>
              </a:rPr>
              <a:t>readonly</a:t>
            </a:r>
            <a:r>
              <a:rPr lang="en-US" sz="24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Input</a:t>
            </a:r>
            <a:r>
              <a:rPr lang="en-US" sz="2400" b="1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2400" dirty="0" err="1" smtClean="0">
                <a:solidFill>
                  <a:srgbClr val="FF0000"/>
                </a:solidFill>
                <a:latin typeface="Roboto" charset="0"/>
                <a:ea typeface="Roboto" charset="0"/>
              </a:rPr>
              <a:t>read</a:t>
            </a:r>
            <a:r>
              <a:rPr lang="en-US" sz="24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-only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opacity: 0.5;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charset="0"/>
                <a:ea typeface="Roboto" charset="0"/>
              </a:rPr>
              <a:t>Псевдокласс</a:t>
            </a:r>
            <a:r>
              <a:rPr lang="uk-UA" sz="4100" dirty="0" smtClean="0">
                <a:latin typeface="Roboto" charset="0"/>
                <a:ea typeface="Roboto" charset="0"/>
              </a:rPr>
              <a:t> </a:t>
            </a:r>
            <a:r>
              <a:rPr lang="en-US" sz="41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:read-write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3114136"/>
            <a:ext cx="8209597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Все поля, у которых не указан атрибут </a:t>
            </a:r>
            <a:r>
              <a:rPr lang="en-US" sz="2400" dirty="0" err="1" smtClean="0">
                <a:solidFill>
                  <a:srgbClr val="FF0000"/>
                </a:solidFill>
                <a:latin typeface="Roboto" charset="0"/>
                <a:ea typeface="Roboto" charset="0"/>
              </a:rPr>
              <a:t>readonly</a:t>
            </a:r>
            <a:r>
              <a:rPr lang="en-US" sz="24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 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&lt;input type="text"&gt;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err="1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Input</a:t>
            </a:r>
            <a:r>
              <a:rPr lang="en-US" sz="2400" b="1" dirty="0" err="1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en-US" sz="2400" dirty="0" err="1" smtClean="0">
                <a:solidFill>
                  <a:srgbClr val="FF0000"/>
                </a:solidFill>
                <a:latin typeface="Roboto" charset="0"/>
                <a:ea typeface="Roboto" charset="0"/>
              </a:rPr>
              <a:t>read</a:t>
            </a:r>
            <a:r>
              <a:rPr lang="en-US" sz="2400" dirty="0" smtClean="0">
                <a:solidFill>
                  <a:srgbClr val="FF0000"/>
                </a:solidFill>
                <a:latin typeface="Roboto" charset="0"/>
                <a:ea typeface="Roboto" charset="0"/>
              </a:rPr>
              <a:t>-write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{</a:t>
            </a:r>
            <a:endParaRPr lang="pl-PL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   </a:t>
            </a:r>
            <a:r>
              <a:rPr lang="pl-PL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border: 1px dashed black</a:t>
            </a: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2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}</a:t>
            </a: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2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-9900" y="-9900"/>
            <a:ext cx="9153900" cy="68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5" y="1970325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400"/>
            </a:pPr>
            <a:r>
              <a:rPr lang="ru-RU" sz="4100" i="0" u="none" strike="noStrike" cap="none" dirty="0" smtClean="0">
                <a:solidFill>
                  <a:schemeClr val="dk1"/>
                </a:solidFill>
                <a:latin typeface="Roboto" pitchFamily="2" charset="0"/>
                <a:ea typeface="Roboto" pitchFamily="2" charset="0"/>
                <a:cs typeface="Roboto"/>
                <a:sym typeface="Roboto"/>
              </a:rPr>
              <a:t>Полезные ссылки</a:t>
            </a:r>
            <a:endParaRPr sz="4100" i="0" u="none" strike="noStrike" cap="none">
              <a:solidFill>
                <a:schemeClr val="dk1"/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03586"/>
            <a:ext cx="8209597" cy="351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  <a:hlinkClick r:id="rId3"/>
              </a:rPr>
              <a:t>https://chrome.google.com/webstore/detail/perfectpixel-by-welldonec/dkaagdgjmgdmbnecmcefdhjekcoceebi?hl=ru</a:t>
            </a:r>
            <a:endParaRPr lang="pl-PL" sz="1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4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1400" dirty="0" smtClean="0">
                <a:latin typeface="Roboto" pitchFamily="2" charset="0"/>
                <a:ea typeface="Roboto" pitchFamily="2" charset="0"/>
                <a:hlinkClick r:id="rId4"/>
              </a:rPr>
              <a:t>https://validator.w3.org/</a:t>
            </a:r>
            <a:r>
              <a:rPr lang="pl-PL" sz="1400" dirty="0" smtClean="0">
                <a:latin typeface="Roboto" pitchFamily="2" charset="0"/>
                <a:ea typeface="Roboto" pitchFamily="2" charset="0"/>
              </a:rPr>
              <a:t> (</a:t>
            </a:r>
            <a:r>
              <a:rPr lang="ru-RU" sz="1400" dirty="0" err="1" smtClean="0">
                <a:latin typeface="Roboto" pitchFamily="2" charset="0"/>
                <a:ea typeface="Roboto" pitchFamily="2" charset="0"/>
              </a:rPr>
              <a:t>Валидатор</a:t>
            </a:r>
            <a:r>
              <a:rPr lang="ru-RU" sz="1400" dirty="0" smtClean="0">
                <a:latin typeface="Roboto" pitchFamily="2" charset="0"/>
                <a:ea typeface="Roboto" pitchFamily="2" charset="0"/>
              </a:rPr>
              <a:t> кода</a:t>
            </a:r>
            <a:r>
              <a:rPr lang="pl-PL" sz="1400" dirty="0" smtClean="0">
                <a:latin typeface="Roboto" pitchFamily="2" charset="0"/>
                <a:ea typeface="Roboto" pitchFamily="2" charset="0"/>
              </a:rPr>
              <a:t>)</a:t>
            </a:r>
            <a:endParaRPr lang="ru-RU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ru-RU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pl-PL" sz="14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endParaRPr lang="uk-UA" sz="1400" dirty="0" smtClean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10" name="Shape 270"/>
          <p:cNvSpPr txBox="1"/>
          <p:nvPr/>
        </p:nvSpPr>
        <p:spPr>
          <a:xfrm>
            <a:off x="489248" y="2932974"/>
            <a:ext cx="7455680" cy="347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900" dirty="0" smtClean="0">
                <a:latin typeface="Roboto" charset="0"/>
                <a:ea typeface="Roboto" charset="0"/>
              </a:rPr>
              <a:t>			</a:t>
            </a:r>
            <a:endParaRPr lang="uk-UA" sz="19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Селектор </a:t>
            </a:r>
            <a:r>
              <a:rPr lang="ru-RU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идентификатора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95861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#name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5436096" y="0"/>
            <a:ext cx="3708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70588" y="3212976"/>
            <a:ext cx="2922000" cy="3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“Smart House”,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ул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Машиностроительная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41 (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м.Берестейская</a:t>
            </a: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ЖК «Корона» улица Срибнокильская,1</a:t>
            </a:r>
            <a:b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500" b="0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м. Позняки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+38 (044) 599-01-79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facebook.com/</a:t>
            </a:r>
            <a:r>
              <a:rPr lang="en-US" sz="1500" b="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info@itea.ua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Roboto"/>
              <a:buNone/>
            </a:pPr>
            <a:r>
              <a:rPr lang="en-US" sz="15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itea.ua</a:t>
            </a:r>
            <a:endParaRPr sz="15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/>
          <p:nvPr/>
        </p:nvCxnSpPr>
        <p:spPr>
          <a:xfrm>
            <a:off x="5940152" y="3237967"/>
            <a:ext cx="0" cy="1080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 txBox="1"/>
          <p:nvPr/>
        </p:nvSpPr>
        <p:spPr>
          <a:xfrm>
            <a:off x="5868150" y="1935301"/>
            <a:ext cx="28803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</a:t>
            </a:r>
            <a:b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ДАННЫЕ</a:t>
            </a:r>
            <a:endParaRPr sz="28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36094" y="0"/>
            <a:ext cx="456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5940152" y="4627173"/>
            <a:ext cx="0" cy="10080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1224" y="669249"/>
            <a:ext cx="2119300" cy="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r="6664"/>
          <a:stretch/>
        </p:blipFill>
        <p:spPr>
          <a:xfrm>
            <a:off x="188259" y="292258"/>
            <a:ext cx="4869516" cy="294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7967"/>
            <a:ext cx="5420877" cy="36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904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4100" dirty="0" err="1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Контекстные</a:t>
            </a:r>
            <a:r>
              <a:rPr lang="uk-UA" sz="41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 </a:t>
            </a:r>
            <a:r>
              <a:rPr lang="uk-UA" sz="4100" dirty="0" err="1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селекторы</a:t>
            </a:r>
            <a:endParaRPr lang="en-US" sz="41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95861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name</a:t>
            </a:r>
            <a:r>
              <a:rPr lang="en-US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.list</a:t>
            </a: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98474" y="1970325"/>
            <a:ext cx="8288326" cy="59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36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Селектор </a:t>
            </a:r>
            <a:r>
              <a:rPr lang="pl-PL" sz="36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c </a:t>
            </a:r>
            <a:r>
              <a:rPr lang="ru-RU" sz="3600" dirty="0" smtClean="0">
                <a:latin typeface="Roboto" pitchFamily="2" charset="0"/>
                <a:ea typeface="Roboto" pitchFamily="2" charset="0"/>
                <a:cs typeface="Roboto"/>
                <a:sym typeface="Roboto"/>
              </a:rPr>
              <a:t>несколькими классами</a:t>
            </a:r>
            <a:endParaRPr lang="en-US" sz="3600" dirty="0" smtClean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3067050" y="1127850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0" y="1127850"/>
            <a:ext cx="3143100" cy="42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8" name="Shape 184"/>
          <p:cNvSpPr txBox="1">
            <a:spLocks noGrp="1"/>
          </p:cNvSpPr>
          <p:nvPr>
            <p:ph type="body" idx="1"/>
          </p:nvPr>
        </p:nvSpPr>
        <p:spPr>
          <a:xfrm>
            <a:off x="451324" y="2898476"/>
            <a:ext cx="8295861" cy="34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pl-PL" sz="4100" b="1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.box.name.item </a:t>
            </a:r>
            <a:r>
              <a:rPr lang="en-US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en-US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ru-RU" sz="41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свойство1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:</a:t>
            </a:r>
            <a:r>
              <a:rPr lang="ru-RU" sz="410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sz="41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значение</a:t>
            </a:r>
            <a:r>
              <a:rPr lang="ru-RU" sz="41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;</a:t>
            </a:r>
            <a:endParaRPr lang="ru-RU" sz="41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</a:pPr>
            <a:r>
              <a:rPr lang="ru-RU" sz="4100" dirty="0" smtClean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}</a:t>
            </a:r>
            <a:endParaRPr lang="pl-PL" sz="4100" dirty="0" smtClean="0">
              <a:solidFill>
                <a:srgbClr val="FFC000"/>
              </a:solidFill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</TotalTime>
  <Words>1968</Words>
  <Application>Microsoft Office PowerPoint</Application>
  <PresentationFormat>Экран (4:3)</PresentationFormat>
  <Paragraphs>602</Paragraphs>
  <Slides>70</Slides>
  <Notes>70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5" baseType="lpstr">
      <vt:lpstr>Noto Sans Symbols</vt:lpstr>
      <vt:lpstr>Roboto</vt:lpstr>
      <vt:lpstr>Arial</vt:lpstr>
      <vt:lpstr>Calibri</vt:lpstr>
      <vt:lpstr>Тема Office</vt:lpstr>
      <vt:lpstr>Презентация PowerPoint</vt:lpstr>
      <vt:lpstr>Презентация PowerPoint</vt:lpstr>
      <vt:lpstr>План Занятия</vt:lpstr>
      <vt:lpstr>Селекторы</vt:lpstr>
      <vt:lpstr>Селекторы по тегу</vt:lpstr>
      <vt:lpstr>Селектор класса</vt:lpstr>
      <vt:lpstr>Селектор идентификатора</vt:lpstr>
      <vt:lpstr>Контекстные селекторы</vt:lpstr>
      <vt:lpstr>Селектор c несколькими классами</vt:lpstr>
      <vt:lpstr>Селектор по тегу и классу</vt:lpstr>
      <vt:lpstr>Все можно комбинировать</vt:lpstr>
      <vt:lpstr>Перечисление селекторов</vt:lpstr>
      <vt:lpstr>Все можно комбинировать</vt:lpstr>
      <vt:lpstr>Дочерние селекторы &gt;</vt:lpstr>
      <vt:lpstr>Дочерние селекторы &gt;</vt:lpstr>
      <vt:lpstr>Соседние селекторы +</vt:lpstr>
      <vt:lpstr>Соседние селекторы +</vt:lpstr>
      <vt:lpstr>Соседние селекторы +</vt:lpstr>
      <vt:lpstr>Соседние селекторы +</vt:lpstr>
      <vt:lpstr>Cелектор последующих элементов ~</vt:lpstr>
      <vt:lpstr>Cелектор последующих элементов ~</vt:lpstr>
      <vt:lpstr>Универсальный селектор *</vt:lpstr>
      <vt:lpstr>Селекторы атрибутов</vt:lpstr>
      <vt:lpstr>Псевдоэлементы ::</vt:lpstr>
      <vt:lpstr>Псевдоэлементы</vt:lpstr>
      <vt:lpstr>Псевдоэлемент ::first-line</vt:lpstr>
      <vt:lpstr>Псевдоэлемент ::first-line</vt:lpstr>
      <vt:lpstr>Псевдоэлемент ::first-letter</vt:lpstr>
      <vt:lpstr>Псевдоэлемент ::first-letter</vt:lpstr>
      <vt:lpstr>Псевдоэлемент ::before</vt:lpstr>
      <vt:lpstr>Псевдоэлемент ::before</vt:lpstr>
      <vt:lpstr>Псевдоэлемент ::before</vt:lpstr>
      <vt:lpstr>::before &amp; ::after</vt:lpstr>
      <vt:lpstr>Пример использования</vt:lpstr>
      <vt:lpstr>::after и clear: both;</vt:lpstr>
      <vt:lpstr>Псевдоклассы :  это дополнения к селекторам</vt:lpstr>
      <vt:lpstr>Псевдокласс :hover</vt:lpstr>
      <vt:lpstr>Псевдоклассы для ссылок</vt:lpstr>
      <vt:lpstr>Псевдокласс :focus</vt:lpstr>
      <vt:lpstr>Псевдоклассы для ссылок</vt:lpstr>
      <vt:lpstr>Псевдокласс :empty</vt:lpstr>
      <vt:lpstr>Псевдокласс :empty</vt:lpstr>
      <vt:lpstr>Псевдокласс :only-child</vt:lpstr>
      <vt:lpstr>Псевдокласс :only-of-type</vt:lpstr>
      <vt:lpstr>Псевдоклассы  :first-child и :last-child</vt:lpstr>
      <vt:lpstr>:first-child и :last-child</vt:lpstr>
      <vt:lpstr>Псевдокласс :nth-child</vt:lpstr>
      <vt:lpstr>Псевдокласс :nth-child</vt:lpstr>
      <vt:lpstr>Псевдокласс :nth-child</vt:lpstr>
      <vt:lpstr>Псевдокласс :nth-child</vt:lpstr>
      <vt:lpstr>Псевдокласс :nth-last-child</vt:lpstr>
      <vt:lpstr>:first-of-type и :last-of-type</vt:lpstr>
      <vt:lpstr>:nth-of-type и :nth-last-of-type</vt:lpstr>
      <vt:lpstr>Повторим</vt:lpstr>
      <vt:lpstr>Повторим</vt:lpstr>
      <vt:lpstr>Псевдокласс  :not</vt:lpstr>
      <vt:lpstr>Псевдокласс  :not</vt:lpstr>
      <vt:lpstr>Псевдокласс :checked</vt:lpstr>
      <vt:lpstr>Псевдокласс :checked</vt:lpstr>
      <vt:lpstr>Псевдокласс :checked Пример</vt:lpstr>
      <vt:lpstr>Псевдокласс :disabled</vt:lpstr>
      <vt:lpstr>Псевдокласс :enabled</vt:lpstr>
      <vt:lpstr>Псевдоклассы :invalid и :valid</vt:lpstr>
      <vt:lpstr>Псевдоклассы :invalid и :valid</vt:lpstr>
      <vt:lpstr>Псевдокласс :required</vt:lpstr>
      <vt:lpstr>Псевдокласс :optional</vt:lpstr>
      <vt:lpstr>Псевдокласс :read-only [readonly] </vt:lpstr>
      <vt:lpstr>Псевдокласс :read-write</vt:lpstr>
      <vt:lpstr>Полезные ссылки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</dc:creator>
  <cp:lastModifiedBy>Пользователь Asus</cp:lastModifiedBy>
  <cp:revision>271</cp:revision>
  <dcterms:modified xsi:type="dcterms:W3CDTF">2020-09-18T12:08:26Z</dcterms:modified>
</cp:coreProperties>
</file>